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  <p:sldId id="262" r:id="rId10"/>
    <p:sldId id="269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66AE-1855-40A1-8CC1-8578F7B54038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C20D4-7BC8-4C27-ACC7-150F7682C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CB8CCB-1627-455E-BAD9-C3D031C02C1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hyperlink" Target="http://www.dzuarikau.osedu2.ru/" TargetMode="Externa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2768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Рубрики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79512" y="3284984"/>
            <a:ext cx="187220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Информатика в декабре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085184"/>
            <a:ext cx="187220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Где и когда продали первый ПК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221088"/>
            <a:ext cx="187220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Современные профессии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0829" y="702278"/>
            <a:ext cx="8420314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ень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информатики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4149080"/>
            <a:ext cx="192733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Ребусы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4653136"/>
            <a:ext cx="192180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Шутки программистов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3284984"/>
            <a:ext cx="19442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Разгадай кроссворд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5373216"/>
            <a:ext cx="194421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Анекдоты про интернет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645024"/>
            <a:ext cx="4572000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lvl="0"/>
            <a:r>
              <a:rPr lang="ru-RU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Редактор</a:t>
            </a:r>
            <a:r>
              <a:rPr lang="ru-RU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информатики 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Битарова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.Д.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Корреспонденты :</a:t>
            </a:r>
          </a:p>
          <a:p>
            <a:pPr lvl="0"/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Тохтие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Тотраз</a:t>
            </a: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Дзебоева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</a:t>
            </a:r>
          </a:p>
          <a:p>
            <a:pPr lvl="0"/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Габулова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</a:t>
            </a:r>
          </a:p>
          <a:p>
            <a:pPr lvl="0">
              <a:defRPr/>
            </a:pPr>
            <a:r>
              <a:rPr lang="ru-RU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0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с.Дзуарикау</a:t>
            </a:r>
            <a:r>
              <a:rPr lang="ru-RU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Ул.Бр.Газдановых</a:t>
            </a:r>
            <a:r>
              <a:rPr lang="ru-RU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11. </a:t>
            </a:r>
          </a:p>
          <a:p>
            <a:pPr lvl="0">
              <a:defRPr/>
            </a:pP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20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сайта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www.dzuarikau.osedu2.ru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79712" y="1412776"/>
            <a:ext cx="71642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«Кто владеет информацией, тот владеет миром»</a:t>
            </a:r>
            <a:r>
              <a:rPr lang="ru-RU" sz="2800" dirty="0" smtClean="0"/>
              <a:t> </a:t>
            </a:r>
            <a:endParaRPr lang="ru-RU" sz="2800" dirty="0" smtClean="0"/>
          </a:p>
          <a:p>
            <a:pPr algn="r"/>
            <a:r>
              <a:rPr lang="ru-RU" b="1" dirty="0" smtClean="0"/>
              <a:t>У</a:t>
            </a:r>
            <a:r>
              <a:rPr lang="ru-RU" b="1" dirty="0" smtClean="0"/>
              <a:t>. Черчилль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Декабрь 2018 год</a:t>
            </a:r>
            <a:endParaRPr lang="ru-RU" b="1" u="sng" dirty="0"/>
          </a:p>
        </p:txBody>
      </p:sp>
    </p:spTree>
    <p:extLst>
      <p:ext uri="{BB962C8B-B14F-4D97-AF65-F5344CB8AC3E}">
        <p14:creationId xmlns="" xmlns:p14="http://schemas.microsoft.com/office/powerpoint/2010/main" val="6824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5"/>
            <a:ext cx="7344816" cy="72007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Шутки программистов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124744"/>
            <a:ext cx="2880320" cy="5184576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Слышал, </a:t>
            </a:r>
            <a:r>
              <a:rPr lang="en-US" sz="2400" b="1" dirty="0" err="1" smtClean="0">
                <a:solidFill>
                  <a:srgbClr val="00B0F0"/>
                </a:solidFill>
              </a:rPr>
              <a:t>Nasa</a:t>
            </a:r>
            <a:r>
              <a:rPr lang="ru-RU" sz="2400" b="1" dirty="0" smtClean="0">
                <a:solidFill>
                  <a:srgbClr val="00B0F0"/>
                </a:solidFill>
              </a:rPr>
              <a:t> открывает ресторан на Луне? Меню отличное, но атмосфера так себе.</a:t>
            </a:r>
          </a:p>
          <a:p>
            <a:endParaRPr lang="ru-RU" dirty="0" smtClean="0"/>
          </a:p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Мой 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Pin-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код последние четыре цифры числа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Pi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. Попробуй угадай. </a:t>
            </a:r>
          </a:p>
          <a:p>
            <a:endParaRPr lang="ru-RU" sz="1800" b="1" dirty="0" smtClean="0">
              <a:solidFill>
                <a:srgbClr val="7030A0"/>
              </a:solidFill>
            </a:endParaRPr>
          </a:p>
          <a:p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25602" name="Picture 2" descr="http://image1.thematicnews.com/uploads/images/00/00/39/2015/11/11/48f45ff8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838575"/>
            <a:ext cx="5429250" cy="30194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1196752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Весь вечер объяснял бабушке, что я работаю программистом…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Сошлись на том, что я чиню телевизоры и развожу мышей…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Анекдоты про интернет</a:t>
            </a:r>
            <a:endParaRPr lang="ru-RU" sz="4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qna.center/storage/photos/camarondiaz/614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275856" cy="3275857"/>
          </a:xfrm>
          <a:prstGeom prst="rect">
            <a:avLst/>
          </a:prstGeom>
          <a:noFill/>
        </p:spPr>
      </p:pic>
      <p:pic>
        <p:nvPicPr>
          <p:cNvPr id="2052" name="Picture 4" descr="https://p2.tabor.ru/feed/2016-09-16/15005006/168195_76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8589" y="3705647"/>
            <a:ext cx="5785411" cy="3152353"/>
          </a:xfrm>
          <a:prstGeom prst="rect">
            <a:avLst/>
          </a:prstGeom>
          <a:noFill/>
        </p:spPr>
      </p:pic>
      <p:pic>
        <p:nvPicPr>
          <p:cNvPr id="2054" name="Picture 6" descr="http://kotomatrix.ru/images/lolz/2016/08/07/kotomatritsa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836712"/>
            <a:ext cx="5868144" cy="2913732"/>
          </a:xfrm>
          <a:prstGeom prst="rect">
            <a:avLst/>
          </a:prstGeom>
          <a:noFill/>
        </p:spPr>
      </p:pic>
      <p:pic>
        <p:nvPicPr>
          <p:cNvPr id="2056" name="Picture 8" descr="http://cdn01.ru/files/users/images/83/a1/83a11c8207a26253b4da478e2cd852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2"/>
            <a:ext cx="3311352" cy="278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90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620688"/>
            <a:ext cx="5256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редактора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8478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Информатика – это одна из самых молодых наук. Она изучает свойства и закономерности информации, методы ее использования в жизнедеятельности человека. Начинается  история развития информатики с момента появления первых электронно-вычислительных машин в конце 40-х – начале 50-х годов ХХ века. Это были первые ЭВМ, работающие на электронных лампах. Ближе к 60-м годам были изобретены дискретные полупроводниковые ЭВМ. А в середине 60-х годов появились машины, оборудованные интегральными микросхемами. История  развития информационных систем теснейшим образом связана с тем, что человеку было всегда трудно производить сложные математические вычисления в уме или на бумаге. Пытливый ум людей стремился к автоматизации вычислительных процессов путем использования простейших счетов, логарифмической линейки. И, наконец, в 1642 году Паскалем был создан восьмиразрядный суммирующий механизм. Через 2 столетия Шарль де </a:t>
            </a:r>
            <a:r>
              <a:rPr lang="ru-RU" dirty="0" err="1" smtClean="0"/>
              <a:t>Кольмар</a:t>
            </a:r>
            <a:r>
              <a:rPr lang="ru-RU" dirty="0" smtClean="0"/>
              <a:t> усовершенствовал его до арифмометра, который производил более сложные математические действия в виде умножения и деления.  Бухгалтера были в восторге от этого </a:t>
            </a:r>
            <a:r>
              <a:rPr lang="ru-RU" dirty="0" smtClean="0"/>
              <a:t>изобретения.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36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948"/>
            <a:ext cx="4788023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Информатика в декабре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-14568"/>
            <a:ext cx="4355975" cy="64633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endParaRPr lang="ru-RU" b="1" u="sng" dirty="0" smtClean="0"/>
          </a:p>
          <a:p>
            <a:pPr algn="just"/>
            <a:endParaRPr lang="ru-RU" b="1" u="sng" dirty="0" smtClean="0"/>
          </a:p>
          <a:p>
            <a:pPr algn="just"/>
            <a:r>
              <a:rPr lang="ru-RU" b="1" u="sng" dirty="0" smtClean="0"/>
              <a:t>03</a:t>
            </a:r>
            <a:r>
              <a:rPr lang="ru-RU" b="1" u="sng" dirty="0" smtClean="0"/>
              <a:t> декабря - День 3D-шников</a:t>
            </a:r>
            <a:endParaRPr lang="ru-RU" u="sng" dirty="0" smtClean="0"/>
          </a:p>
          <a:p>
            <a:pPr algn="just"/>
            <a:r>
              <a:rPr lang="ru-RU" dirty="0" smtClean="0"/>
              <a:t>Неофициальный праздник: «День 3D-шников» — лиц, профессионально или на «продвинутом» любительском уровне занимающихся 3D-графикой. </a:t>
            </a:r>
            <a:endParaRPr lang="ru-RU" dirty="0" smtClean="0"/>
          </a:p>
          <a:p>
            <a:pPr algn="just"/>
            <a:r>
              <a:rPr lang="ru-RU" b="1" u="sng" dirty="0" smtClean="0"/>
              <a:t>04 декабря - День рождения российской информатики</a:t>
            </a:r>
            <a:endParaRPr lang="ru-RU" u="sng" dirty="0" smtClean="0"/>
          </a:p>
          <a:p>
            <a:pPr algn="just"/>
            <a:r>
              <a:rPr lang="ru-RU" dirty="0" smtClean="0"/>
              <a:t>4 декабря</a:t>
            </a:r>
            <a:r>
              <a:rPr lang="ru-RU" b="1" dirty="0" smtClean="0"/>
              <a:t> 1948 года</a:t>
            </a:r>
            <a:r>
              <a:rPr lang="ru-RU" dirty="0" smtClean="0"/>
              <a:t> - </a:t>
            </a:r>
            <a:r>
              <a:rPr lang="ru-RU" b="1" dirty="0" smtClean="0"/>
              <a:t>день рождения российской информатики</a:t>
            </a:r>
            <a:r>
              <a:rPr lang="ru-RU" dirty="0" smtClean="0"/>
              <a:t>. В этот день Государственный комитет Совета министров СССР по внедрению передовой техники в народное хозяйство зарегистрировал за номером 10475 изобретение И.С</a:t>
            </a:r>
            <a:r>
              <a:rPr lang="ru-RU" dirty="0" smtClean="0"/>
              <a:t>. </a:t>
            </a:r>
            <a:r>
              <a:rPr lang="ru-RU" dirty="0" err="1" smtClean="0"/>
              <a:t>Бруком</a:t>
            </a:r>
            <a:r>
              <a:rPr lang="ru-RU" dirty="0" smtClean="0"/>
              <a:t> </a:t>
            </a:r>
            <a:r>
              <a:rPr lang="ru-RU" dirty="0" smtClean="0"/>
              <a:t>и Б.И</a:t>
            </a:r>
            <a:r>
              <a:rPr lang="ru-RU" dirty="0" smtClean="0"/>
              <a:t>. </a:t>
            </a:r>
            <a:r>
              <a:rPr lang="ru-RU" dirty="0" err="1" smtClean="0"/>
              <a:t>Рамеевым</a:t>
            </a:r>
            <a:r>
              <a:rPr lang="ru-RU" dirty="0" smtClean="0"/>
              <a:t> </a:t>
            </a:r>
            <a:r>
              <a:rPr lang="ru-RU" dirty="0" smtClean="0"/>
              <a:t>цифровой электронной вычислительной </a:t>
            </a:r>
            <a:r>
              <a:rPr lang="ru-RU" dirty="0" smtClean="0"/>
              <a:t>машины. Это  первый официально  зарегистрированный </a:t>
            </a:r>
            <a:r>
              <a:rPr lang="ru-RU" dirty="0" smtClean="0"/>
              <a:t>документ, касающийся развития вычислительной техники в нашей стране.</a:t>
            </a:r>
          </a:p>
          <a:p>
            <a:pPr algn="just"/>
            <a:endParaRPr lang="ru-RU" dirty="0"/>
          </a:p>
        </p:txBody>
      </p:sp>
      <p:pic>
        <p:nvPicPr>
          <p:cNvPr id="9218" name="Picture 2" descr="https://persons-info.com/userfiles/image/persons/80000-90000/88000-89000/88360/RAMEEV_Bashir_Iskandarovic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716016" cy="5085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60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33895"/>
            <a:ext cx="4788024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Информатика в декабре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427984" cy="752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09 декабря</a:t>
            </a:r>
            <a:endParaRPr lang="ru-RU" u="sng" dirty="0" smtClean="0"/>
          </a:p>
          <a:p>
            <a:pPr algn="just"/>
            <a:r>
              <a:rPr lang="ru-RU" sz="1700" dirty="0" smtClean="0"/>
              <a:t>В </a:t>
            </a:r>
            <a:r>
              <a:rPr lang="ru-RU" sz="1700" b="1" dirty="0" smtClean="0"/>
              <a:t>1906</a:t>
            </a:r>
            <a:r>
              <a:rPr lang="ru-RU" sz="1700" dirty="0" smtClean="0"/>
              <a:t> году в Нью-Йорке родилась </a:t>
            </a:r>
            <a:r>
              <a:rPr lang="ru-RU" sz="1700" b="1" dirty="0" smtClean="0"/>
              <a:t>Грейс </a:t>
            </a:r>
            <a:r>
              <a:rPr lang="ru-RU" sz="1700" b="1" dirty="0" err="1" smtClean="0"/>
              <a:t>Мюррей</a:t>
            </a:r>
            <a:r>
              <a:rPr lang="ru-RU" sz="1700" b="1" dirty="0" smtClean="0"/>
              <a:t> Хоппер</a:t>
            </a:r>
            <a:r>
              <a:rPr lang="ru-RU" sz="1700" dirty="0" smtClean="0"/>
              <a:t> (1906–1992), создательница первого работающего компилятора и языка программирования Кобол</a:t>
            </a:r>
            <a:r>
              <a:rPr lang="ru-RU" sz="1700" dirty="0" smtClean="0"/>
              <a:t>.</a:t>
            </a:r>
          </a:p>
          <a:p>
            <a:r>
              <a:rPr lang="ru-RU" b="1" u="sng" dirty="0" smtClean="0"/>
              <a:t>10 декабря</a:t>
            </a:r>
            <a:endParaRPr lang="ru-RU" u="sng" dirty="0" smtClean="0"/>
          </a:p>
          <a:p>
            <a:pPr algn="just"/>
            <a:r>
              <a:rPr lang="ru-RU" sz="1700" dirty="0" smtClean="0"/>
              <a:t>В </a:t>
            </a:r>
            <a:r>
              <a:rPr lang="ru-RU" sz="1700" b="1" dirty="0" smtClean="0"/>
              <a:t>1815</a:t>
            </a:r>
            <a:r>
              <a:rPr lang="ru-RU" sz="1700" dirty="0" smtClean="0"/>
              <a:t> году родилась </a:t>
            </a:r>
            <a:r>
              <a:rPr lang="ru-RU" sz="1700" b="1" dirty="0" smtClean="0"/>
              <a:t>Августа Ада Байрон</a:t>
            </a:r>
            <a:r>
              <a:rPr lang="ru-RU" sz="1700" dirty="0" smtClean="0"/>
              <a:t> (1815–1852), графиня Лавлейс, вошедшая в историю компьютерной техники как первая женщина-программист</a:t>
            </a:r>
            <a:r>
              <a:rPr lang="ru-RU" sz="1700" dirty="0" smtClean="0"/>
              <a:t>.</a:t>
            </a:r>
          </a:p>
          <a:p>
            <a:r>
              <a:rPr lang="ru-RU" b="1" u="sng" dirty="0" smtClean="0"/>
              <a:t>26 декабря</a:t>
            </a:r>
            <a:endParaRPr lang="ru-RU" u="sng" dirty="0" smtClean="0"/>
          </a:p>
          <a:p>
            <a:pPr algn="just"/>
            <a:r>
              <a:rPr lang="ru-RU" sz="1700" dirty="0" smtClean="0"/>
              <a:t>В </a:t>
            </a:r>
            <a:r>
              <a:rPr lang="ru-RU" sz="1700" b="1" dirty="0" smtClean="0"/>
              <a:t>1791</a:t>
            </a:r>
            <a:r>
              <a:rPr lang="ru-RU" sz="1700" dirty="0" smtClean="0"/>
              <a:t> году в пригороде Лондона родился </a:t>
            </a:r>
            <a:r>
              <a:rPr lang="ru-RU" sz="1700" b="1" dirty="0" smtClean="0"/>
              <a:t>Чарльз Бэббидж</a:t>
            </a:r>
            <a:r>
              <a:rPr lang="ru-RU" sz="1700" dirty="0" smtClean="0"/>
              <a:t> (1792–1871) — знаменитый англичанин, впервые определивший состав и назначение функциональных средств автоматического компьютера</a:t>
            </a:r>
            <a:r>
              <a:rPr lang="ru-RU" sz="1700" dirty="0" smtClean="0"/>
              <a:t>.</a:t>
            </a:r>
          </a:p>
          <a:p>
            <a:r>
              <a:rPr lang="ru-RU" b="1" u="sng" dirty="0" smtClean="0"/>
              <a:t>28 декабря</a:t>
            </a:r>
            <a:endParaRPr lang="ru-RU" u="sng" dirty="0" smtClean="0"/>
          </a:p>
          <a:p>
            <a:pPr algn="just"/>
            <a:r>
              <a:rPr lang="ru-RU" sz="1700" dirty="0" smtClean="0"/>
              <a:t>В </a:t>
            </a:r>
            <a:r>
              <a:rPr lang="ru-RU" sz="1700" b="1" dirty="0" smtClean="0"/>
              <a:t>1903</a:t>
            </a:r>
            <a:r>
              <a:rPr lang="ru-RU" sz="1700" dirty="0" smtClean="0"/>
              <a:t> году в Будапеште родился </a:t>
            </a:r>
            <a:r>
              <a:rPr lang="ru-RU" sz="1700" b="1" dirty="0" smtClean="0"/>
              <a:t>Джон фон Нейман</a:t>
            </a:r>
            <a:r>
              <a:rPr lang="ru-RU" sz="1700" dirty="0" smtClean="0"/>
              <a:t> (1903–1957) — американский математик и физик, оказавший существенное влияние на весь ход развития компьютерной техники.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https://informationcitysite.files.wordpress.com/2016/08/von-neum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838821" cy="5157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408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овременные информационные профессии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700808"/>
            <a:ext cx="87129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u="sng" dirty="0" err="1" smtClean="0">
                <a:solidFill>
                  <a:srgbClr val="7030A0"/>
                </a:solidFill>
              </a:rPr>
              <a:t>Веб-дизайнер</a:t>
            </a:r>
            <a:endParaRPr lang="ru-RU" sz="2000" b="1" u="sng" dirty="0" smtClean="0">
              <a:solidFill>
                <a:srgbClr val="7030A0"/>
              </a:solidFill>
            </a:endParaRPr>
          </a:p>
          <a:p>
            <a:pPr algn="just" fontAlgn="base"/>
            <a:r>
              <a:rPr lang="ru-RU" sz="1400" dirty="0" smtClean="0"/>
              <a:t>Специалист в области информационных технологий, который работает над созданием и разработкой </a:t>
            </a:r>
            <a:r>
              <a:rPr lang="ru-RU" sz="1400" dirty="0" err="1" smtClean="0"/>
              <a:t>веб-страниц</a:t>
            </a:r>
            <a:r>
              <a:rPr lang="ru-RU" sz="1400" dirty="0" smtClean="0"/>
              <a:t>, называется </a:t>
            </a:r>
            <a:r>
              <a:rPr lang="ru-RU" sz="1400" dirty="0" err="1" smtClean="0"/>
              <a:t>веб-дизайнером</a:t>
            </a:r>
            <a:r>
              <a:rPr lang="ru-RU" sz="1400" dirty="0" smtClean="0"/>
              <a:t>. В результате его творческой и невероятно кропотливой деятельности сайт должен стать максимально привлекательным для посетителя. При этом огромное значение будет иметь не только стильный интерфейс, но и множество мелких деталей, которые в обязательном порядке должны отвечать требованиям всемирной сети</a:t>
            </a:r>
            <a:r>
              <a:rPr lang="ru-RU" sz="1400" dirty="0" smtClean="0"/>
              <a:t>. Эта </a:t>
            </a:r>
            <a:r>
              <a:rPr lang="ru-RU" sz="1400" dirty="0" err="1" smtClean="0"/>
              <a:t>ИТ-профессия</a:t>
            </a:r>
            <a:r>
              <a:rPr lang="ru-RU" sz="1400" dirty="0" smtClean="0"/>
              <a:t> чаще всего находит применение в различных рекламных компаниях, студиях и прочих организациях, в которых требуется постоянная корректировка сайта. Но наибольших высот в этой отрасли можно достичь при разработке интерактивных ресурсов. Такие кадры являются самыми нужными в области информационных </a:t>
            </a:r>
            <a:r>
              <a:rPr lang="ru-RU" sz="1400" dirty="0" smtClean="0"/>
              <a:t>технологий. </a:t>
            </a:r>
          </a:p>
          <a:p>
            <a:pPr algn="just" fontAlgn="base"/>
            <a:r>
              <a:rPr lang="ru-RU" sz="2000" b="1" u="sng" dirty="0" smtClean="0">
                <a:solidFill>
                  <a:srgbClr val="7030A0"/>
                </a:solidFill>
              </a:rPr>
              <a:t>3D-аниматор</a:t>
            </a:r>
            <a:r>
              <a:rPr lang="ru-RU" sz="2000" u="sng" dirty="0" smtClean="0">
                <a:solidFill>
                  <a:srgbClr val="7030A0"/>
                </a:solidFill>
              </a:rPr>
              <a:t> </a:t>
            </a:r>
            <a:r>
              <a:rPr lang="ru-RU" sz="1400" dirty="0" smtClean="0"/>
              <a:t>— профессионал в области трехмерной графики, который настраивает компьютерные персонажи для игровой анимации, обеспечивает движение рисованных моделей и объектов. Говоря высоким слогом, искусство 3D-аниматора заключается в том, чтобы вдохнуть в персонажа душу и сотворить живой, одушевленный мир вокруг</a:t>
            </a:r>
            <a:r>
              <a:rPr lang="ru-RU" sz="1400" dirty="0" smtClean="0"/>
              <a:t>. </a:t>
            </a:r>
          </a:p>
          <a:p>
            <a:pPr algn="just" fontAlgn="base"/>
            <a:r>
              <a:rPr lang="ru-RU" sz="2000" b="1" u="sng" dirty="0" err="1" smtClean="0">
                <a:solidFill>
                  <a:srgbClr val="7030A0"/>
                </a:solidFill>
              </a:rPr>
              <a:t>Киберспортсмен</a:t>
            </a:r>
            <a:r>
              <a:rPr lang="ru-RU" sz="1400" b="1" dirty="0" smtClean="0"/>
              <a:t> </a:t>
            </a:r>
            <a:r>
              <a:rPr lang="ru-RU" sz="1400" b="1" dirty="0" smtClean="0"/>
              <a:t>– </a:t>
            </a:r>
            <a:r>
              <a:rPr lang="ru-RU" sz="1400" dirty="0" smtClean="0"/>
              <a:t>участник компьютерных видеоигр</a:t>
            </a:r>
            <a:r>
              <a:rPr lang="ru-RU" sz="1400" dirty="0" smtClean="0"/>
              <a:t>. </a:t>
            </a:r>
          </a:p>
          <a:p>
            <a:pPr algn="just" fontAlgn="base"/>
            <a:r>
              <a:rPr lang="ru-RU" sz="2000" b="1" u="sng" dirty="0" smtClean="0">
                <a:solidFill>
                  <a:srgbClr val="7030A0"/>
                </a:solidFill>
              </a:rPr>
              <a:t>ERP-программист </a:t>
            </a:r>
            <a:r>
              <a:rPr lang="ru-RU" sz="1400" b="1" dirty="0" smtClean="0"/>
              <a:t>— </a:t>
            </a:r>
            <a:r>
              <a:rPr lang="ru-RU" sz="1400" dirty="0" smtClean="0"/>
              <a:t>это специалист, который обеспечивает функционирование ERP-системы. ERP-программисты работают в консалтинговых компаниях или в IT-отделах крупных компаний, например, банков, торговых предприятий.</a:t>
            </a:r>
            <a:endParaRPr lang="ru-RU" sz="1400" dirty="0" smtClean="0"/>
          </a:p>
          <a:p>
            <a:pPr fontAlgn="base"/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9064" y="0"/>
            <a:ext cx="8424936" cy="198883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Где </a:t>
            </a:r>
            <a:r>
              <a:rPr lang="ru-RU" dirty="0" smtClean="0"/>
              <a:t>и когда продали первый персональный компьютер?</a:t>
            </a:r>
            <a:br>
              <a:rPr lang="ru-RU" dirty="0" smtClean="0"/>
            </a:b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724128" y="980728"/>
            <a:ext cx="3168352" cy="5400600"/>
          </a:xfrm>
        </p:spPr>
        <p:txBody>
          <a:bodyPr>
            <a:no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/>
              <a:t>Концепция </a:t>
            </a:r>
            <a:r>
              <a:rPr lang="ru-RU" sz="1800" dirty="0" smtClean="0"/>
              <a:t>персонального компьютера мало изменилась в течении следующих двух десятилетий. Внедрение микропроцессора ускорило процесс создания компьютера.  Компания IBM еще в 1974 году пыталась создать свой первый компьютер, но попытка не удалась и продажи были очень низкими.  IBM5100  — имел кассеты в качестве носителей информации, довольно маленький вес и серьезную стоимость в 10 000 </a:t>
            </a:r>
            <a:r>
              <a:rPr lang="ru-RU" sz="1800" dirty="0" smtClean="0"/>
              <a:t>$.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computerologia.ru/wp-content/uploads/2013/04/ibm5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5495925" cy="2486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81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Разгадай кроссворд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http://16215s030.edusite.ru/images/clip_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7848872" cy="54726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128337" y="1196752"/>
            <a:ext cx="738664" cy="54726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Ответы на кроссворд  на сайте </a:t>
            </a:r>
            <a:r>
              <a:rPr lang="en-US" b="1" u="sng" dirty="0" smtClean="0"/>
              <a:t>http://16215s030.edusite.ru/p39aa1.html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Разгадай кроссворд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36713"/>
            <a:ext cx="421196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ПО  ГОРИЗОНТАЛИ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1.Самые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популярные антивирусные программы.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4.Набор микросхем, центральный элемент компьютерной платы.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7.Характеристика изображения, либо устройства для его отображения, характеризуется числом точек на единицу изображения.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9.Устройство для перевода изображения с бумажного носителя в цифровой, компьютерный формат.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10.Соединение с удалённым компьютером.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12.Единая информационная структура, состоящая из связанных между собой гипертекстовых документов – страничек – (в сети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).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13.Процесс обновления программных продуктов, либо с целью обнаружения ошибок.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15.Место для подключения к компьютеру каких-либо устройств, либо канал доступа из вне.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16.Устройство для вывода сложных и широкоформатных графических объектов.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17.Популярный способ ускорения работы компьютера либо его отдельных плат.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20.Процесс сжатия информации с целью уменьшения её объёма и удобства хранения и транспортировки.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21.Вентилятор, предназначенный для охлаждения процессора или видеокарты.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22.Микросхема, процессор.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23.Средства управления и запуска программ в виде движущейся по экрану стрелки, копирующей движения вашей руки при работе с мышью.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25.Портативный компьютер.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27.Аппаратный или программный буфер, накопитель, позволяющий ускорить доступ к наиболее часто используемым данным. </a:t>
            </a:r>
            <a:br>
              <a:rPr lang="ru-RU" sz="1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28.Минимальный адресуемый элемент на жестком диске, содержавший в себе несколько секторов.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1052736"/>
            <a:ext cx="457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ПО ВЕРТИКАЛИ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2.Процесс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упорядочивания структуры текста либо носителя информации.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3.Небольшая вспомогательная программа предназначенная для обслуживания и улучшения работы компьютера, реже для выполнения простейших операций с документами.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5.Значок-картинка на рабочем столе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6.Частота обновления картинки на экране, смена кадров изображения.  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8.Процесс установки программных продуктов, «подключающий» их к операционной системе.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10.Операция преобразования символов одной знаковой системы в знаки другой.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11.Пользователь.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14.В программирование- проверка исходного кода программы с целью обнаружения ошибок.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17.Элемент имени файла, состоящий из трёх (реже четырёх) букв, обозначающий его тип.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18.Специалист по «взлому» зашиты программных продуктов, с целью незаконного доступа к хранящейся в ней информации.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19.Контактная металлическая полоска на разъёме платы для подключения платы.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24.Косая черта, разделяющая различные части сети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или дискового адреса файла.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26.Единица скорости передачи данных, обозначающий количество бит переданных в секунду.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588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Ребусы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ttps://ds04.infourok.ru/uploads/ex/083d/0009dfc4-d9c3d01f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337720"/>
            <a:ext cx="7308304" cy="2520280"/>
          </a:xfrm>
          <a:prstGeom prst="rect">
            <a:avLst/>
          </a:prstGeom>
          <a:noFill/>
        </p:spPr>
      </p:pic>
      <p:pic>
        <p:nvPicPr>
          <p:cNvPr id="3076" name="Picture 4" descr="https://ds04.infourok.ru/uploads/ex/073b/0000a37a-98105b88/hello_html_m616c0a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5742459" cy="1606791"/>
          </a:xfrm>
          <a:prstGeom prst="rect">
            <a:avLst/>
          </a:prstGeom>
          <a:noFill/>
        </p:spPr>
      </p:pic>
      <p:pic>
        <p:nvPicPr>
          <p:cNvPr id="3077" name="Picture 5" descr="C:\Users\Учитель\Desktop\ребус_процесс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636912"/>
            <a:ext cx="4867955" cy="1701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54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369</TotalTime>
  <Words>310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                         Где и когда продали первый персональный компьютер?  </vt:lpstr>
      <vt:lpstr>Слайд 7</vt:lpstr>
      <vt:lpstr>Слайд 8</vt:lpstr>
      <vt:lpstr>Слайд 9</vt:lpstr>
      <vt:lpstr>Шутки программистов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58</cp:revision>
  <dcterms:created xsi:type="dcterms:W3CDTF">2017-10-08T17:52:16Z</dcterms:created>
  <dcterms:modified xsi:type="dcterms:W3CDTF">2018-12-04T17:35:57Z</dcterms:modified>
</cp:coreProperties>
</file>